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s/slide6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8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25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63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59.xml" ContentType="application/vnd.openxmlformats-officedocument.presentationml.slide+xml"/>
  <Override PartName="/ppt/slides/slide33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64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67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83" r:id="rId2"/>
    <p:sldId id="324" r:id="rId3"/>
    <p:sldId id="308" r:id="rId4"/>
    <p:sldId id="285" r:id="rId5"/>
    <p:sldId id="309" r:id="rId6"/>
    <p:sldId id="290" r:id="rId7"/>
    <p:sldId id="310" r:id="rId8"/>
    <p:sldId id="284" r:id="rId9"/>
    <p:sldId id="311" r:id="rId10"/>
    <p:sldId id="289" r:id="rId11"/>
    <p:sldId id="312" r:id="rId12"/>
    <p:sldId id="286" r:id="rId13"/>
    <p:sldId id="313" r:id="rId14"/>
    <p:sldId id="287" r:id="rId15"/>
    <p:sldId id="314" r:id="rId16"/>
    <p:sldId id="288" r:id="rId17"/>
    <p:sldId id="325" r:id="rId18"/>
    <p:sldId id="291" r:id="rId19"/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2" r:id="rId44"/>
    <p:sldId id="322" r:id="rId45"/>
    <p:sldId id="281" r:id="rId46"/>
    <p:sldId id="323" r:id="rId47"/>
    <p:sldId id="280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15" r:id="rId65"/>
    <p:sldId id="316" r:id="rId66"/>
    <p:sldId id="317" r:id="rId67"/>
    <p:sldId id="318" r:id="rId68"/>
    <p:sldId id="319" r:id="rId69"/>
    <p:sldId id="320" r:id="rId70"/>
    <p:sldId id="321" r:id="rId7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02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viewProps" Target="viewProps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presProps" Target="presProp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tableStyles" Target="tableStyle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6D3F-FDC6-D140-A8B9-C2EBBC073D99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0F713-AF5B-854E-8504-17155967F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3" descr="images-2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44180" r="-4418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images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352" b="-635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super_funny_animals_hilarious_pictures_strange-anim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7941" r="-1794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rea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5121" r="-3512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omni-graffle-talk-bubbles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4300" r="-143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Habla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888675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Números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0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Cero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Siéntate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1</a:t>
            </a:r>
            <a:br>
              <a:rPr lang="en-US" smtClean="0"/>
            </a:br>
            <a:r>
              <a:rPr lang="en-US" smtClean="0"/>
              <a:t>Uno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interestante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1:uno</a:t>
            </a:r>
          </a:p>
          <a:p>
            <a:r>
              <a:rPr lang="en-US" dirty="0" smtClean="0"/>
              <a:t>Un </a:t>
            </a:r>
            <a:r>
              <a:rPr lang="en-US" dirty="0" err="1" smtClean="0"/>
              <a:t>muchacho</a:t>
            </a:r>
            <a:endParaRPr lang="en-US" dirty="0" smtClean="0"/>
          </a:p>
          <a:p>
            <a:r>
              <a:rPr lang="en-US" dirty="0" err="1" smtClean="0">
                <a:solidFill>
                  <a:srgbClr val="302C24"/>
                </a:solidFill>
              </a:rPr>
              <a:t>Una</a:t>
            </a:r>
            <a:r>
              <a:rPr lang="en-US" dirty="0" smtClean="0">
                <a:solidFill>
                  <a:srgbClr val="302C24"/>
                </a:solidFill>
              </a:rPr>
              <a:t> persona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10" name="Picture 9" descr="1272269976_42000449_1-Accounts-Assistant-Cashier-Sales-person-Administration-etc-Faisalabad-12722699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342" y="1417638"/>
            <a:ext cx="4008658" cy="5313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2 Dos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Dos </a:t>
            </a:r>
            <a:r>
              <a:rPr lang="en-US" dirty="0" err="1" smtClean="0">
                <a:solidFill>
                  <a:srgbClr val="302C24"/>
                </a:solidFill>
              </a:rPr>
              <a:t>bolígrafos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7" name="Content Placeholder 6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3 </a:t>
            </a:r>
            <a:r>
              <a:rPr lang="en-US" dirty="0" err="1" smtClean="0">
                <a:solidFill>
                  <a:srgbClr val="302C24"/>
                </a:solidFill>
              </a:rPr>
              <a:t>tres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Tres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bigotes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8" name="Content Placeholder 7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2980" r="-5298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4 </a:t>
            </a:r>
            <a:r>
              <a:rPr lang="en-US" dirty="0" err="1" smtClean="0">
                <a:solidFill>
                  <a:srgbClr val="302C24"/>
                </a:solidFill>
              </a:rPr>
              <a:t>cuatro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Cuatro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sillas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8" name="Content Placeholder 7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5 </a:t>
            </a:r>
            <a:r>
              <a:rPr lang="en-US" dirty="0" err="1" smtClean="0">
                <a:solidFill>
                  <a:srgbClr val="302C24"/>
                </a:solidFill>
              </a:rPr>
              <a:t>cinco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cinco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cestos</a:t>
            </a:r>
            <a:r>
              <a:rPr lang="en-US" dirty="0" smtClean="0">
                <a:solidFill>
                  <a:srgbClr val="302C24"/>
                </a:solidFill>
              </a:rPr>
              <a:t> de </a:t>
            </a:r>
            <a:r>
              <a:rPr lang="en-US" dirty="0" err="1" smtClean="0">
                <a:solidFill>
                  <a:srgbClr val="302C24"/>
                </a:solidFill>
              </a:rPr>
              <a:t>papeles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4" name="Content Placeholder 3" descr="b393b97578283ec24eea72604d751e61.image.100x10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1322980" y="2662842"/>
            <a:ext cx="6297387" cy="3463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6 </a:t>
            </a:r>
            <a:r>
              <a:rPr lang="en-US" dirty="0" err="1" smtClean="0">
                <a:solidFill>
                  <a:srgbClr val="302C24"/>
                </a:solidFill>
              </a:rPr>
              <a:t>seis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seis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relojes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4" name="Content Placeholder 3" descr="DownloadedFile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7 </a:t>
            </a:r>
            <a:r>
              <a:rPr lang="en-US" dirty="0" err="1" smtClean="0">
                <a:solidFill>
                  <a:srgbClr val="302C24"/>
                </a:solidFill>
              </a:rPr>
              <a:t>siete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siete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pupitres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6" name="Content Placeholder 5" descr="Modern-Office-Furniture-Design-Ideas-Entity-Office-Desks-by-Antonio-Morello-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073" r="-180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8 </a:t>
            </a:r>
            <a:r>
              <a:rPr lang="en-US" dirty="0" err="1" smtClean="0">
                <a:solidFill>
                  <a:srgbClr val="302C24"/>
                </a:solidFill>
              </a:rPr>
              <a:t>ocho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ocho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cuadernos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3777" r="-137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9 </a:t>
            </a:r>
            <a:r>
              <a:rPr lang="en-US" dirty="0" err="1" smtClean="0">
                <a:solidFill>
                  <a:srgbClr val="302C24"/>
                </a:solidFill>
              </a:rPr>
              <a:t>nueve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nueve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revistas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4" name="Content Placeholder 3" descr="!B4QNjB!B2k~$(KGrHqMOKkUEyO0nijV(BMpLjjD9SQ~~_3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307" r="-103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10 </a:t>
            </a:r>
            <a:r>
              <a:rPr lang="en-US" dirty="0" err="1" smtClean="0">
                <a:solidFill>
                  <a:srgbClr val="302C24"/>
                </a:solidFill>
              </a:rPr>
              <a:t>diez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diez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lapices</a:t>
            </a:r>
            <a:endParaRPr lang="en-US" dirty="0">
              <a:solidFill>
                <a:srgbClr val="302C24"/>
              </a:solidFill>
            </a:endParaRPr>
          </a:p>
        </p:txBody>
      </p:sp>
      <p:pic>
        <p:nvPicPr>
          <p:cNvPr id="4" name="Content Placeholder 3" descr="lcs4_pencil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Siéntate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11 once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12 </a:t>
            </a:r>
            <a:r>
              <a:rPr lang="en-US" dirty="0" err="1" smtClean="0">
                <a:solidFill>
                  <a:srgbClr val="302C24"/>
                </a:solidFill>
              </a:rPr>
              <a:t>Doce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13 </a:t>
            </a:r>
            <a:r>
              <a:rPr lang="en-US" dirty="0" err="1" smtClean="0">
                <a:solidFill>
                  <a:srgbClr val="302C24"/>
                </a:solidFill>
              </a:rPr>
              <a:t>Trece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14 </a:t>
            </a:r>
            <a:r>
              <a:rPr lang="en-US" dirty="0" err="1" smtClean="0">
                <a:solidFill>
                  <a:srgbClr val="302C24"/>
                </a:solidFill>
              </a:rPr>
              <a:t>Catorce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15 </a:t>
            </a:r>
            <a:r>
              <a:rPr lang="en-US" dirty="0" err="1" smtClean="0">
                <a:solidFill>
                  <a:srgbClr val="302C24"/>
                </a:solidFill>
              </a:rPr>
              <a:t>Quinze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16 </a:t>
            </a:r>
            <a:r>
              <a:rPr lang="en-US" dirty="0" err="1">
                <a:solidFill>
                  <a:srgbClr val="302C24"/>
                </a:solidFill>
              </a:rPr>
              <a:t>D</a:t>
            </a:r>
            <a:r>
              <a:rPr lang="en-US" dirty="0" err="1" smtClean="0">
                <a:solidFill>
                  <a:srgbClr val="302C24"/>
                </a:solidFill>
              </a:rPr>
              <a:t>ieciséis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17 </a:t>
            </a:r>
            <a:r>
              <a:rPr lang="en-US" dirty="0" err="1">
                <a:solidFill>
                  <a:srgbClr val="302C24"/>
                </a:solidFill>
              </a:rPr>
              <a:t>D</a:t>
            </a:r>
            <a:r>
              <a:rPr lang="en-US" dirty="0" err="1" smtClean="0">
                <a:solidFill>
                  <a:srgbClr val="302C24"/>
                </a:solidFill>
              </a:rPr>
              <a:t>iecisiete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 18 </a:t>
            </a:r>
            <a:r>
              <a:rPr lang="en-US" dirty="0" err="1" smtClean="0">
                <a:solidFill>
                  <a:srgbClr val="302C24"/>
                </a:solidFill>
              </a:rPr>
              <a:t>Dieciocho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19 </a:t>
            </a:r>
            <a:r>
              <a:rPr lang="en-US" dirty="0" err="1" smtClean="0">
                <a:solidFill>
                  <a:srgbClr val="302C24"/>
                </a:solidFill>
              </a:rPr>
              <a:t>Diecinueve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20 </a:t>
            </a:r>
            <a:r>
              <a:rPr lang="en-US" dirty="0" err="1" smtClean="0">
                <a:solidFill>
                  <a:srgbClr val="302C24"/>
                </a:solidFill>
              </a:rPr>
              <a:t>veinte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DownloadedFile-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8856" r="-88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46876"/>
            <a:ext cx="7772400" cy="509192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21 </a:t>
            </a:r>
            <a:r>
              <a:rPr lang="en-US" dirty="0" err="1" smtClean="0">
                <a:solidFill>
                  <a:srgbClr val="302C24"/>
                </a:solidFill>
              </a:rPr>
              <a:t>Veinteuno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22 </a:t>
            </a:r>
            <a:r>
              <a:rPr lang="en-US" dirty="0" err="1" smtClean="0">
                <a:solidFill>
                  <a:srgbClr val="302C24"/>
                </a:solidFill>
              </a:rPr>
              <a:t>Veintidós</a:t>
            </a:r>
            <a:r>
              <a:rPr lang="en-US" dirty="0" smtClean="0">
                <a:solidFill>
                  <a:srgbClr val="302C24"/>
                </a:solidFill>
              </a:rPr>
              <a:t>  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23 </a:t>
            </a:r>
            <a:r>
              <a:rPr lang="en-US" dirty="0" err="1" smtClean="0">
                <a:solidFill>
                  <a:srgbClr val="302C24"/>
                </a:solidFill>
              </a:rPr>
              <a:t>Veintitrés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24 </a:t>
            </a:r>
            <a:r>
              <a:rPr lang="en-US" dirty="0" err="1" smtClean="0">
                <a:solidFill>
                  <a:srgbClr val="302C24"/>
                </a:solidFill>
              </a:rPr>
              <a:t>Veintiquatro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25 </a:t>
            </a:r>
            <a:r>
              <a:rPr lang="en-US" dirty="0" err="1" smtClean="0">
                <a:solidFill>
                  <a:srgbClr val="302C24"/>
                </a:solidFill>
              </a:rPr>
              <a:t>Veinticinco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26 </a:t>
            </a:r>
            <a:r>
              <a:rPr lang="en-US" dirty="0" err="1" smtClean="0">
                <a:solidFill>
                  <a:srgbClr val="302C24"/>
                </a:solidFill>
              </a:rPr>
              <a:t>Veintiseís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27 </a:t>
            </a:r>
            <a:r>
              <a:rPr lang="en-US" dirty="0" err="1" smtClean="0">
                <a:solidFill>
                  <a:srgbClr val="302C24"/>
                </a:solidFill>
              </a:rPr>
              <a:t>Veintisiete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28 </a:t>
            </a:r>
            <a:r>
              <a:rPr lang="en-US" dirty="0" err="1" smtClean="0">
                <a:solidFill>
                  <a:srgbClr val="302C24"/>
                </a:solidFill>
              </a:rPr>
              <a:t>Veintiocho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29 </a:t>
            </a:r>
            <a:r>
              <a:rPr lang="en-US" dirty="0" err="1" smtClean="0">
                <a:solidFill>
                  <a:srgbClr val="302C24"/>
                </a:solidFill>
              </a:rPr>
              <a:t>Veintinueve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30 Treinta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31 </a:t>
            </a:r>
            <a:r>
              <a:rPr lang="en-US" dirty="0" smtClean="0">
                <a:solidFill>
                  <a:srgbClr val="302C24"/>
                </a:solidFill>
              </a:rPr>
              <a:t>Treinta </a:t>
            </a:r>
            <a:r>
              <a:rPr lang="en-US" dirty="0" err="1" smtClean="0">
                <a:solidFill>
                  <a:srgbClr val="302C24"/>
                </a:solidFill>
              </a:rPr>
              <a:t>y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uno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smtClean="0">
                <a:solidFill>
                  <a:srgbClr val="302C24"/>
                </a:solidFill>
              </a:rPr>
              <a:t>32 </a:t>
            </a:r>
            <a:r>
              <a:rPr lang="en-US" smtClean="0">
                <a:solidFill>
                  <a:srgbClr val="302C24"/>
                </a:solidFill>
              </a:rPr>
              <a:t>Treinta </a:t>
            </a:r>
            <a:r>
              <a:rPr lang="en-US" dirty="0" err="1" smtClean="0">
                <a:solidFill>
                  <a:srgbClr val="302C24"/>
                </a:solidFill>
              </a:rPr>
              <a:t>y</a:t>
            </a:r>
            <a:r>
              <a:rPr lang="en-US" dirty="0" smtClean="0">
                <a:solidFill>
                  <a:srgbClr val="302C24"/>
                </a:solidFill>
              </a:rPr>
              <a:t> dos…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40 </a:t>
            </a:r>
            <a:r>
              <a:rPr lang="en-US" dirty="0" err="1" smtClean="0">
                <a:solidFill>
                  <a:srgbClr val="302C24"/>
                </a:solidFill>
              </a:rPr>
              <a:t>Cuarenta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50 </a:t>
            </a:r>
            <a:r>
              <a:rPr lang="en-US" dirty="0" err="1" smtClean="0">
                <a:solidFill>
                  <a:srgbClr val="302C24"/>
                </a:solidFill>
              </a:rPr>
              <a:t>Cincuenta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60 </a:t>
            </a:r>
            <a:r>
              <a:rPr lang="en-US" dirty="0" err="1" smtClean="0">
                <a:solidFill>
                  <a:srgbClr val="302C24"/>
                </a:solidFill>
              </a:rPr>
              <a:t>Sesenta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70 </a:t>
            </a:r>
            <a:r>
              <a:rPr lang="en-US" dirty="0" err="1" smtClean="0">
                <a:solidFill>
                  <a:srgbClr val="302C24"/>
                </a:solidFill>
              </a:rPr>
              <a:t>Setenta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80 </a:t>
            </a:r>
            <a:r>
              <a:rPr lang="en-US" dirty="0" err="1" smtClean="0">
                <a:solidFill>
                  <a:srgbClr val="302C24"/>
                </a:solidFill>
              </a:rPr>
              <a:t>Ochenta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>90 </a:t>
            </a:r>
            <a:r>
              <a:rPr lang="en-US" dirty="0" err="1" smtClean="0">
                <a:solidFill>
                  <a:srgbClr val="302C24"/>
                </a:solidFill>
              </a:rPr>
              <a:t>Noventa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100 </a:t>
            </a:r>
            <a:r>
              <a:rPr lang="en-US" dirty="0" err="1" smtClean="0">
                <a:solidFill>
                  <a:srgbClr val="302C24"/>
                </a:solidFill>
              </a:rPr>
              <a:t>Cien</a:t>
            </a:r>
            <a:r>
              <a:rPr lang="en-US" dirty="0" smtClean="0">
                <a:solidFill>
                  <a:srgbClr val="302C24"/>
                </a:solidFill>
              </a:rPr>
              <a:t>!</a:t>
            </a:r>
            <a:endParaRPr lang="en-US" dirty="0">
              <a:solidFill>
                <a:srgbClr val="302C24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259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302C24"/>
                </a:solidFill>
              </a:rPr>
              <a:t>El </a:t>
            </a:r>
            <a:r>
              <a:rPr lang="en-US" b="1" u="sng" dirty="0" err="1" smtClean="0">
                <a:solidFill>
                  <a:srgbClr val="302C24"/>
                </a:solidFill>
              </a:rPr>
              <a:t>Verbo</a:t>
            </a:r>
            <a:r>
              <a:rPr lang="en-US" b="1" u="sng" dirty="0" smtClean="0">
                <a:solidFill>
                  <a:srgbClr val="302C24"/>
                </a:solidFill>
              </a:rPr>
              <a:t> </a:t>
            </a:r>
            <a:r>
              <a:rPr lang="en-US" b="1" u="sng" dirty="0" err="1" smtClean="0">
                <a:solidFill>
                  <a:srgbClr val="302C24"/>
                </a:solidFill>
              </a:rPr>
              <a:t>Tener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Yo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Tengo</a:t>
            </a:r>
            <a:r>
              <a:rPr lang="en-US" dirty="0" smtClean="0">
                <a:solidFill>
                  <a:srgbClr val="302C24"/>
                </a:solidFill>
              </a:rPr>
              <a:t>			</a:t>
            </a:r>
            <a:r>
              <a:rPr lang="en-US" dirty="0" err="1" smtClean="0">
                <a:solidFill>
                  <a:srgbClr val="302C24"/>
                </a:solidFill>
              </a:rPr>
              <a:t>Nosotros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Tenemos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Tú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Tienes</a:t>
            </a:r>
            <a:r>
              <a:rPr lang="en-US" dirty="0" smtClean="0">
                <a:solidFill>
                  <a:srgbClr val="302C24"/>
                </a:solidFill>
              </a:rPr>
              <a:t>					</a:t>
            </a:r>
            <a:r>
              <a:rPr lang="en-US" dirty="0" err="1" smtClean="0">
                <a:solidFill>
                  <a:srgbClr val="302C24"/>
                </a:solidFill>
              </a:rPr>
              <a:t>Vosotros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Tenéis</a:t>
            </a:r>
            <a:r>
              <a:rPr lang="en-US" dirty="0" smtClean="0">
                <a:solidFill>
                  <a:srgbClr val="302C24"/>
                </a:solidFill>
              </a:rPr>
              <a:t/>
            </a:r>
            <a:br>
              <a:rPr lang="en-US" dirty="0" smtClean="0">
                <a:solidFill>
                  <a:srgbClr val="302C24"/>
                </a:solidFill>
              </a:rPr>
            </a:br>
            <a:r>
              <a:rPr lang="en-US" dirty="0" err="1" smtClean="0">
                <a:solidFill>
                  <a:srgbClr val="302C24"/>
                </a:solidFill>
              </a:rPr>
              <a:t>Él</a:t>
            </a:r>
            <a:r>
              <a:rPr lang="en-US" dirty="0" smtClean="0">
                <a:solidFill>
                  <a:srgbClr val="302C24"/>
                </a:solidFill>
              </a:rPr>
              <a:t>/Ella </a:t>
            </a:r>
            <a:r>
              <a:rPr lang="en-US" dirty="0" err="1" smtClean="0">
                <a:solidFill>
                  <a:srgbClr val="302C24"/>
                </a:solidFill>
              </a:rPr>
              <a:t>Tiene</a:t>
            </a:r>
            <a:r>
              <a:rPr lang="en-US" dirty="0" smtClean="0">
                <a:solidFill>
                  <a:srgbClr val="302C24"/>
                </a:solidFill>
              </a:rPr>
              <a:t>					</a:t>
            </a:r>
            <a:r>
              <a:rPr lang="en-US" dirty="0" err="1" smtClean="0">
                <a:solidFill>
                  <a:srgbClr val="302C24"/>
                </a:solidFill>
              </a:rPr>
              <a:t>Ellos/Ellas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Tienen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endParaRPr lang="en-US" dirty="0">
              <a:solidFill>
                <a:srgbClr val="302C2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¡Carlos el </a:t>
            </a:r>
            <a:r>
              <a:rPr lang="en-US" dirty="0" err="1" smtClean="0"/>
              <a:t>bebé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gafas</a:t>
            </a:r>
            <a:r>
              <a:rPr lang="en-US" dirty="0" smtClean="0"/>
              <a:t> de sol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chevere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8" name="Content Placeholder 7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5901105" y="2603454"/>
            <a:ext cx="776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Wingdings"/>
                <a:ea typeface="Wingdings"/>
                <a:cs typeface="Wingdings"/>
              </a:rPr>
              <a:t>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02C24"/>
                </a:solidFill>
              </a:rPr>
              <a:t>¿</a:t>
            </a:r>
            <a:r>
              <a:rPr lang="en-US" dirty="0" err="1" smtClean="0">
                <a:solidFill>
                  <a:srgbClr val="302C24"/>
                </a:solidFill>
              </a:rPr>
              <a:t>Cuántos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años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tienes</a:t>
            </a:r>
            <a:r>
              <a:rPr lang="en-US" dirty="0" smtClean="0">
                <a:solidFill>
                  <a:srgbClr val="302C24"/>
                </a:solidFill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302C24"/>
                </a:solidFill>
              </a:rPr>
              <a:t>¿</a:t>
            </a:r>
            <a:r>
              <a:rPr lang="en-US" sz="4400" dirty="0" err="1" smtClean="0">
                <a:solidFill>
                  <a:srgbClr val="302C24"/>
                </a:solidFill>
              </a:rPr>
              <a:t>Cuál</a:t>
            </a:r>
            <a:r>
              <a:rPr lang="en-US" sz="4400" dirty="0" smtClean="0">
                <a:solidFill>
                  <a:srgbClr val="302C24"/>
                </a:solidFill>
              </a:rPr>
              <a:t> </a:t>
            </a:r>
            <a:r>
              <a:rPr lang="en-US" sz="4400" dirty="0" err="1" smtClean="0">
                <a:solidFill>
                  <a:srgbClr val="302C24"/>
                </a:solidFill>
              </a:rPr>
              <a:t>es</a:t>
            </a:r>
            <a:r>
              <a:rPr lang="en-US" sz="4400" dirty="0" smtClean="0">
                <a:solidFill>
                  <a:srgbClr val="302C24"/>
                </a:solidFill>
              </a:rPr>
              <a:t> </a:t>
            </a:r>
            <a:r>
              <a:rPr lang="en-US" sz="4400" dirty="0" err="1" smtClean="0">
                <a:solidFill>
                  <a:srgbClr val="302C24"/>
                </a:solidFill>
              </a:rPr>
              <a:t>tu</a:t>
            </a:r>
            <a:r>
              <a:rPr lang="en-US" sz="4400" dirty="0" smtClean="0">
                <a:solidFill>
                  <a:srgbClr val="302C24"/>
                </a:solidFill>
              </a:rPr>
              <a:t> </a:t>
            </a:r>
            <a:r>
              <a:rPr lang="en-US" sz="4400" dirty="0" err="1" smtClean="0">
                <a:solidFill>
                  <a:srgbClr val="302C24"/>
                </a:solidFill>
              </a:rPr>
              <a:t>número</a:t>
            </a:r>
            <a:r>
              <a:rPr lang="en-US" sz="4400" dirty="0" smtClean="0">
                <a:solidFill>
                  <a:srgbClr val="302C24"/>
                </a:solidFill>
              </a:rPr>
              <a:t> de </a:t>
            </a:r>
            <a:r>
              <a:rPr lang="en-US" sz="4400" dirty="0" err="1" smtClean="0">
                <a:solidFill>
                  <a:srgbClr val="302C24"/>
                </a:solidFill>
              </a:rPr>
              <a:t>teléfono</a:t>
            </a:r>
            <a:r>
              <a:rPr lang="en-US" sz="4400" dirty="0" smtClean="0">
                <a:solidFill>
                  <a:srgbClr val="302C24"/>
                </a:solidFill>
              </a:rPr>
              <a:t>?</a:t>
            </a:r>
            <a:endParaRPr lang="en-US" sz="4400" dirty="0">
              <a:solidFill>
                <a:srgbClr val="302C2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Bartolome-Beto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catorce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endParaRPr lang="en-US" dirty="0"/>
          </a:p>
        </p:txBody>
      </p:sp>
      <p:pic>
        <p:nvPicPr>
          <p:cNvPr id="4" name="Content Placeholder 3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30737"/>
            <a:ext cx="7772400" cy="2261475"/>
          </a:xfrm>
        </p:spPr>
        <p:txBody>
          <a:bodyPr/>
          <a:lstStyle/>
          <a:p>
            <a:r>
              <a:rPr lang="en-US" dirty="0" err="1" smtClean="0">
                <a:solidFill>
                  <a:srgbClr val="302C24"/>
                </a:solidFill>
              </a:rPr>
              <a:t>Tu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número</a:t>
            </a:r>
            <a:r>
              <a:rPr lang="en-US" dirty="0" smtClean="0">
                <a:solidFill>
                  <a:srgbClr val="302C24"/>
                </a:solidFill>
              </a:rPr>
              <a:t> de </a:t>
            </a:r>
            <a:r>
              <a:rPr lang="en-US" dirty="0" err="1" smtClean="0">
                <a:solidFill>
                  <a:srgbClr val="302C24"/>
                </a:solidFill>
              </a:rPr>
              <a:t>teléfono</a:t>
            </a:r>
            <a:r>
              <a:rPr lang="en-US" dirty="0" smtClean="0">
                <a:solidFill>
                  <a:srgbClr val="302C24"/>
                </a:solidFill>
              </a:rPr>
              <a:t> en el </a:t>
            </a:r>
            <a:r>
              <a:rPr lang="en-US" dirty="0" err="1" smtClean="0">
                <a:solidFill>
                  <a:srgbClr val="302C24"/>
                </a:solidFill>
              </a:rPr>
              <a:t>estilo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europeo</a:t>
            </a:r>
            <a:r>
              <a:rPr lang="en-US" dirty="0" smtClean="0">
                <a:solidFill>
                  <a:srgbClr val="302C24"/>
                </a:solidFill>
              </a:rPr>
              <a:t>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392213"/>
            <a:ext cx="6400800" cy="28345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02C24"/>
                </a:solidFill>
              </a:rPr>
              <a:t> ex: (248) 612-2130</a:t>
            </a:r>
          </a:p>
          <a:p>
            <a:r>
              <a:rPr lang="en-US" dirty="0" smtClean="0">
                <a:solidFill>
                  <a:srgbClr val="302C24"/>
                </a:solidFill>
              </a:rPr>
              <a:t>Mi </a:t>
            </a:r>
            <a:r>
              <a:rPr lang="en-US" dirty="0" err="1" smtClean="0">
                <a:solidFill>
                  <a:srgbClr val="302C24"/>
                </a:solidFill>
              </a:rPr>
              <a:t>número</a:t>
            </a:r>
            <a:r>
              <a:rPr lang="en-US" dirty="0" smtClean="0">
                <a:solidFill>
                  <a:srgbClr val="302C24"/>
                </a:solidFill>
              </a:rPr>
              <a:t> de </a:t>
            </a:r>
            <a:r>
              <a:rPr lang="en-US" dirty="0" err="1" smtClean="0">
                <a:solidFill>
                  <a:srgbClr val="302C24"/>
                </a:solidFill>
              </a:rPr>
              <a:t>teléfono</a:t>
            </a:r>
            <a:r>
              <a:rPr lang="en-US" dirty="0" smtClean="0">
                <a:solidFill>
                  <a:srgbClr val="302C24"/>
                </a:solidFill>
              </a:rPr>
              <a:t> </a:t>
            </a:r>
            <a:r>
              <a:rPr lang="en-US" dirty="0" err="1" smtClean="0">
                <a:solidFill>
                  <a:srgbClr val="302C24"/>
                </a:solidFill>
              </a:rPr>
              <a:t>es</a:t>
            </a:r>
            <a:r>
              <a:rPr lang="en-US" dirty="0" smtClean="0">
                <a:solidFill>
                  <a:srgbClr val="302C24"/>
                </a:solidFill>
              </a:rPr>
              <a:t>…</a:t>
            </a:r>
          </a:p>
          <a:p>
            <a:r>
              <a:rPr lang="en-US" dirty="0" smtClean="0">
                <a:solidFill>
                  <a:srgbClr val="302C24"/>
                </a:solidFill>
              </a:rPr>
              <a:t>6-12-21-30</a:t>
            </a:r>
          </a:p>
          <a:p>
            <a:r>
              <a:rPr lang="en-US" dirty="0" err="1" smtClean="0">
                <a:solidFill>
                  <a:srgbClr val="302C24"/>
                </a:solidFill>
              </a:rPr>
              <a:t>Seis-doce-veintiuno-treinta</a:t>
            </a:r>
            <a:endParaRPr lang="en-US" dirty="0">
              <a:solidFill>
                <a:srgbClr val="302C2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24158"/>
          </a:xfrm>
        </p:spPr>
        <p:txBody>
          <a:bodyPr/>
          <a:lstStyle/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la </a:t>
            </a:r>
            <a:r>
              <a:rPr lang="en-US" dirty="0" err="1" smtClean="0"/>
              <a:t>una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615" y="1390349"/>
            <a:ext cx="5037562" cy="503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552" y="1600200"/>
            <a:ext cx="5910328" cy="4410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la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245" y="1417638"/>
            <a:ext cx="5006585" cy="5006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688" y="1359369"/>
            <a:ext cx="5145981" cy="5145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246" y="1386762"/>
            <a:ext cx="5471238" cy="5471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nueve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618" y="1188983"/>
            <a:ext cx="5223423" cy="5223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21" y="1417638"/>
            <a:ext cx="5270161" cy="5270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veinti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153" y="1417638"/>
            <a:ext cx="5053050" cy="505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 </a:t>
            </a:r>
            <a:r>
              <a:rPr lang="en-US" dirty="0" err="1" smtClean="0"/>
              <a:t>mediodía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870830" cy="3640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962" y="1832544"/>
            <a:ext cx="3322679" cy="207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medianoche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45647"/>
            <a:ext cx="4417085" cy="3308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100" y="2456633"/>
            <a:ext cx="31877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¡Buenos </a:t>
            </a:r>
            <a:r>
              <a:rPr lang="en-US" dirty="0" err="1" smtClean="0"/>
              <a:t>días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246" y="1417638"/>
            <a:ext cx="3841138" cy="5082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8" descr="DownloadedFile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352" b="-6352"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tardes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896" y="1600200"/>
            <a:ext cx="6496404" cy="404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noches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671" y="1600200"/>
            <a:ext cx="5373034" cy="4302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Hasta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515" y="1600200"/>
            <a:ext cx="2409962" cy="4729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Hasta</a:t>
            </a:r>
            <a:r>
              <a:rPr lang="en-US" smtClean="0"/>
              <a:t> pronto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552" y="1600200"/>
            <a:ext cx="4848743" cy="3220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949" y="1768740"/>
            <a:ext cx="4357423" cy="4357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187" y="1600200"/>
            <a:ext cx="4577720" cy="4577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412" y="1600200"/>
            <a:ext cx="4020495" cy="4020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404" y="1538622"/>
            <a:ext cx="4422215" cy="4422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026" y="1566120"/>
            <a:ext cx="3990038" cy="4560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32" y="2247599"/>
            <a:ext cx="8162568" cy="3444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528" y="1535485"/>
            <a:ext cx="4590678" cy="4590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images-1.jpeg"/>
          <p:cNvPicPr>
            <a:picLocks noChangeAspect="1"/>
          </p:cNvPicPr>
          <p:nvPr/>
        </p:nvPicPr>
        <p:blipFill>
          <a:blip r:embed="rId2"/>
          <a:srcRect l="-15133" r="-15133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levanta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4146</TotalTime>
  <Words>327</Words>
  <Application>Microsoft Macintosh PowerPoint</Application>
  <PresentationFormat>On-screen Show (4:3)</PresentationFormat>
  <Paragraphs>66</Paragraphs>
  <Slides>70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Office Theme</vt:lpstr>
      <vt:lpstr>Slide 1</vt:lpstr>
      <vt:lpstr>Siéntate</vt:lpstr>
      <vt:lpstr>Siéntate</vt:lpstr>
      <vt:lpstr>Slide 4</vt:lpstr>
      <vt:lpstr>Saquen papel</vt:lpstr>
      <vt:lpstr>Slide 6</vt:lpstr>
      <vt:lpstr>Escucha</vt:lpstr>
      <vt:lpstr>Slide 8</vt:lpstr>
      <vt:lpstr>levanta</vt:lpstr>
      <vt:lpstr>Slide 10</vt:lpstr>
      <vt:lpstr>Escribe</vt:lpstr>
      <vt:lpstr>Slide 12</vt:lpstr>
      <vt:lpstr>Mira </vt:lpstr>
      <vt:lpstr>Slide 14</vt:lpstr>
      <vt:lpstr>Lee </vt:lpstr>
      <vt:lpstr>Slide 16</vt:lpstr>
      <vt:lpstr>Habla </vt:lpstr>
      <vt:lpstr>¡Números!</vt:lpstr>
      <vt:lpstr>0 Cero</vt:lpstr>
      <vt:lpstr>1 Uno</vt:lpstr>
      <vt:lpstr>2 Dos Dos bolígrafos</vt:lpstr>
      <vt:lpstr>3 tres Tres bigotes</vt:lpstr>
      <vt:lpstr>4 cuatro Cuatro sillas</vt:lpstr>
      <vt:lpstr>5 cinco cinco cestos de papeles</vt:lpstr>
      <vt:lpstr>6 seis seis relojes</vt:lpstr>
      <vt:lpstr>7 siete siete pupitres </vt:lpstr>
      <vt:lpstr>8 ocho ocho cuadernos</vt:lpstr>
      <vt:lpstr>9 nueve nueve revistas</vt:lpstr>
      <vt:lpstr>10 diez diez lapices</vt:lpstr>
      <vt:lpstr>11 once</vt:lpstr>
      <vt:lpstr>12 Doce</vt:lpstr>
      <vt:lpstr>13 Trece</vt:lpstr>
      <vt:lpstr>14 Catorce</vt:lpstr>
      <vt:lpstr>15 Quinze</vt:lpstr>
      <vt:lpstr>16 Dieciséis</vt:lpstr>
      <vt:lpstr>17 Diecisiete</vt:lpstr>
      <vt:lpstr> 18 Dieciocho </vt:lpstr>
      <vt:lpstr>19 Diecinueve</vt:lpstr>
      <vt:lpstr>20 veinte</vt:lpstr>
      <vt:lpstr> 21 Veinteuno 22 Veintidós   23 Veintitrés 24 Veintiquatro 25 Veinticinco 26 Veintiseís 27 Veintisiete 28 Veintiocho 29 Veintinueve </vt:lpstr>
      <vt:lpstr>30 Treinta 31 Treinta y uno 32 Treinta y dos… 40 Cuarenta 50 Cincuenta 60 Sesenta 70 Setenta 80 Ochenta 90 Noventa</vt:lpstr>
      <vt:lpstr>100 Cien!</vt:lpstr>
      <vt:lpstr>El Verbo Tener  Yo Tengo   Nosotros Tenemos  Tú Tienes     Vosotros Tenéis Él/Ella Tiene     Ellos/Ellas Tienen </vt:lpstr>
      <vt:lpstr>¡Carlos el bebé tiene gafas de sol muy chevere!</vt:lpstr>
      <vt:lpstr>¿Cuántos años tienes? </vt:lpstr>
      <vt:lpstr>Bartolome-Beto tiene catorce años</vt:lpstr>
      <vt:lpstr>Tu número de teléfono en el estilo europeo: </vt:lpstr>
      <vt:lpstr>Qué hora es?</vt:lpstr>
      <vt:lpstr>Es la una</vt:lpstr>
      <vt:lpstr>Son las dos</vt:lpstr>
      <vt:lpstr>Es la una y media</vt:lpstr>
      <vt:lpstr>Son las cinco y cuarto</vt:lpstr>
      <vt:lpstr>Son las tres y diez</vt:lpstr>
      <vt:lpstr>Son las nueve menos cuarto</vt:lpstr>
      <vt:lpstr>Son las cuatro menos diez</vt:lpstr>
      <vt:lpstr>Son las siete y veinti</vt:lpstr>
      <vt:lpstr>Es mediodía</vt:lpstr>
      <vt:lpstr>Es medianoche</vt:lpstr>
      <vt:lpstr>¡Buenos días!</vt:lpstr>
      <vt:lpstr>¡Buenas tardes!</vt:lpstr>
      <vt:lpstr>¡Buenas noches!</vt:lpstr>
      <vt:lpstr>Hasta mañana</vt:lpstr>
      <vt:lpstr>Hasta pronto</vt:lpstr>
      <vt:lpstr>Slide 64</vt:lpstr>
      <vt:lpstr>Slide 65</vt:lpstr>
      <vt:lpstr> </vt:lpstr>
      <vt:lpstr>Slide 67</vt:lpstr>
      <vt:lpstr>Slide 68</vt:lpstr>
      <vt:lpstr>Slide 69</vt:lpstr>
      <vt:lpstr>Slide 70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 Cero</dc:title>
  <dc:creator>Frankel Jewish Academy</dc:creator>
  <cp:lastModifiedBy>Frankel Jewish Academy</cp:lastModifiedBy>
  <cp:revision>15</cp:revision>
  <dcterms:created xsi:type="dcterms:W3CDTF">2011-09-21T21:48:25Z</dcterms:created>
  <dcterms:modified xsi:type="dcterms:W3CDTF">2011-09-21T21:49:18Z</dcterms:modified>
</cp:coreProperties>
</file>